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3" r:id="rId9"/>
    <p:sldId id="263" r:id="rId10"/>
    <p:sldId id="265" r:id="rId11"/>
    <p:sldId id="266" r:id="rId12"/>
    <p:sldId id="274" r:id="rId13"/>
    <p:sldId id="275" r:id="rId14"/>
    <p:sldId id="276" r:id="rId15"/>
    <p:sldId id="277" r:id="rId16"/>
    <p:sldId id="278" r:id="rId17"/>
    <p:sldId id="280" r:id="rId18"/>
    <p:sldId id="279" r:id="rId19"/>
    <p:sldId id="281" r:id="rId20"/>
    <p:sldId id="272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4" autoAdjust="0"/>
    <p:restoredTop sz="94660"/>
  </p:normalViewPr>
  <p:slideViewPr>
    <p:cSldViewPr>
      <p:cViewPr varScale="1">
        <p:scale>
          <a:sx n="73" d="100"/>
          <a:sy n="73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invertIfNegative val="0"/>
          <c:cat>
            <c:strRef>
              <c:f>Hoja1!$G$3:$G$16</c:f>
              <c:strCache>
                <c:ptCount val="14"/>
                <c:pt idx="0">
                  <c:v>costo de venta</c:v>
                </c:pt>
                <c:pt idx="1">
                  <c:v>IESS</c:v>
                </c:pt>
                <c:pt idx="2">
                  <c:v>Beneficios sociales</c:v>
                </c:pt>
                <c:pt idx="3">
                  <c:v>Honorarios profesionales</c:v>
                </c:pt>
                <c:pt idx="4">
                  <c:v>Arrendamiento de inmuebles</c:v>
                </c:pt>
                <c:pt idx="5">
                  <c:v>Mantenimiento y reparacion</c:v>
                </c:pt>
                <c:pt idx="6">
                  <c:v>Combustibles</c:v>
                </c:pt>
                <c:pt idx="7">
                  <c:v>Promocion y publicidad</c:v>
                </c:pt>
                <c:pt idx="8">
                  <c:v>Suministros y materiales</c:v>
                </c:pt>
                <c:pt idx="9">
                  <c:v>Prov. Cuentas incobrables</c:v>
                </c:pt>
                <c:pt idx="10">
                  <c:v>Depreciacion de activos fijos</c:v>
                </c:pt>
                <c:pt idx="11">
                  <c:v>Amortizacion</c:v>
                </c:pt>
                <c:pt idx="12">
                  <c:v>Servicios publicos</c:v>
                </c:pt>
                <c:pt idx="13">
                  <c:v>Pagos por otros bienes</c:v>
                </c:pt>
              </c:strCache>
            </c:strRef>
          </c:cat>
          <c:val>
            <c:numRef>
              <c:f>Hoja1!$H$3:$H$16</c:f>
              <c:numCache>
                <c:formatCode>0.00%</c:formatCode>
                <c:ptCount val="14"/>
                <c:pt idx="0">
                  <c:v>0.1472</c:v>
                </c:pt>
                <c:pt idx="1">
                  <c:v>1.7899999999999999E-2</c:v>
                </c:pt>
                <c:pt idx="2">
                  <c:v>2.7699999999999999E-2</c:v>
                </c:pt>
                <c:pt idx="3">
                  <c:v>8.8099999999999998E-2</c:v>
                </c:pt>
                <c:pt idx="4">
                  <c:v>6.6799999999999998E-2</c:v>
                </c:pt>
                <c:pt idx="5">
                  <c:v>0.13100000000000001</c:v>
                </c:pt>
                <c:pt idx="6">
                  <c:v>3.8600000000000002E-2</c:v>
                </c:pt>
                <c:pt idx="7">
                  <c:v>4.2000000000000003E-2</c:v>
                </c:pt>
                <c:pt idx="8">
                  <c:v>0.12429999999999999</c:v>
                </c:pt>
                <c:pt idx="9">
                  <c:v>2.9999999999999997E-4</c:v>
                </c:pt>
                <c:pt idx="10">
                  <c:v>2.9600000000000001E-2</c:v>
                </c:pt>
                <c:pt idx="11">
                  <c:v>3.0000000000000001E-3</c:v>
                </c:pt>
                <c:pt idx="12">
                  <c:v>7.0000000000000001E-3</c:v>
                </c:pt>
                <c:pt idx="13">
                  <c:v>0.15709999999999999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57548928"/>
        <c:axId val="157550464"/>
      </c:barChart>
      <c:catAx>
        <c:axId val="1575489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7550464"/>
        <c:crosses val="autoZero"/>
        <c:auto val="1"/>
        <c:lblAlgn val="ctr"/>
        <c:lblOffset val="100"/>
        <c:noMultiLvlLbl val="0"/>
      </c:catAx>
      <c:valAx>
        <c:axId val="15755046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575489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Hoja1!$G$19:$G$21</c:f>
              <c:strCache>
                <c:ptCount val="3"/>
                <c:pt idx="0">
                  <c:v>Ingresos no operacionales</c:v>
                </c:pt>
                <c:pt idx="1">
                  <c:v>(-)15% Participación trabajadores</c:v>
                </c:pt>
                <c:pt idx="2">
                  <c:v>(-) Impuesto a la renta</c:v>
                </c:pt>
              </c:strCache>
            </c:strRef>
          </c:cat>
          <c:val>
            <c:numRef>
              <c:f>Hoja1!$H$19:$H$21</c:f>
              <c:numCache>
                <c:formatCode>0.00%</c:formatCode>
                <c:ptCount val="3"/>
                <c:pt idx="0">
                  <c:v>6.7799999999999999E-2</c:v>
                </c:pt>
                <c:pt idx="1">
                  <c:v>2.81E-2</c:v>
                </c:pt>
                <c:pt idx="2">
                  <c:v>3.8199999999999998E-2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7579904"/>
        <c:axId val="157610368"/>
      </c:barChart>
      <c:catAx>
        <c:axId val="1575799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57610368"/>
        <c:crosses val="autoZero"/>
        <c:auto val="1"/>
        <c:lblAlgn val="ctr"/>
        <c:lblOffset val="100"/>
        <c:noMultiLvlLbl val="0"/>
      </c:catAx>
      <c:valAx>
        <c:axId val="15761036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575799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EC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ESTRUCTURA</a:t>
            </a:r>
            <a:r>
              <a:rPr lang="es-EC" baseline="0"/>
              <a:t> OPERATIVA</a:t>
            </a:r>
            <a:endParaRPr lang="es-EC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Hoja1!$A$5:$A$8</c:f>
              <c:strCache>
                <c:ptCount val="4"/>
                <c:pt idx="0">
                  <c:v>Ventas </c:v>
                </c:pt>
                <c:pt idx="1">
                  <c:v>(-) Costo de ventas</c:v>
                </c:pt>
                <c:pt idx="2">
                  <c:v>Gastos Administrativos </c:v>
                </c:pt>
                <c:pt idx="3">
                  <c:v>Gastos de Ventas</c:v>
                </c:pt>
              </c:strCache>
            </c:strRef>
          </c:cat>
          <c:val>
            <c:numRef>
              <c:f>Hoja1!$B$5:$B$8</c:f>
              <c:numCache>
                <c:formatCode>0.00%</c:formatCode>
                <c:ptCount val="4"/>
                <c:pt idx="0" formatCode="0%">
                  <c:v>1</c:v>
                </c:pt>
                <c:pt idx="1">
                  <c:v>0.1472</c:v>
                </c:pt>
                <c:pt idx="2">
                  <c:v>0.13370000000000001</c:v>
                </c:pt>
                <c:pt idx="3">
                  <c:v>0.5998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7116288"/>
        <c:axId val="157117824"/>
      </c:barChart>
      <c:catAx>
        <c:axId val="1571162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7117824"/>
        <c:crosses val="autoZero"/>
        <c:auto val="1"/>
        <c:lblAlgn val="ctr"/>
        <c:lblOffset val="100"/>
        <c:noMultiLvlLbl val="0"/>
      </c:catAx>
      <c:valAx>
        <c:axId val="1571178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71162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ESTRUCTURA</a:t>
            </a:r>
            <a:r>
              <a:rPr lang="es-EC" baseline="0"/>
              <a:t> FINANCIERA</a:t>
            </a:r>
            <a:endParaRPr lang="es-EC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Hoja1!$A$24:$A$26</c:f>
              <c:strCache>
                <c:ptCount val="3"/>
                <c:pt idx="0">
                  <c:v>Ingresos no operacionales</c:v>
                </c:pt>
                <c:pt idx="1">
                  <c:v>(-)15% Participación trabajadores</c:v>
                </c:pt>
                <c:pt idx="2">
                  <c:v>(-) Impuesto a la renta</c:v>
                </c:pt>
              </c:strCache>
            </c:strRef>
          </c:cat>
          <c:val>
            <c:numRef>
              <c:f>Hoja1!$B$24:$B$26</c:f>
              <c:numCache>
                <c:formatCode>0.00%</c:formatCode>
                <c:ptCount val="3"/>
                <c:pt idx="0">
                  <c:v>6.7799999999999999E-2</c:v>
                </c:pt>
                <c:pt idx="1">
                  <c:v>2.81E-2</c:v>
                </c:pt>
                <c:pt idx="2">
                  <c:v>3.8199999999999998E-2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7810688"/>
        <c:axId val="157812224"/>
      </c:barChart>
      <c:catAx>
        <c:axId val="1578106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7812224"/>
        <c:crosses val="autoZero"/>
        <c:auto val="1"/>
        <c:lblAlgn val="ctr"/>
        <c:lblOffset val="100"/>
        <c:noMultiLvlLbl val="0"/>
      </c:catAx>
      <c:valAx>
        <c:axId val="15781222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578106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Hoja1!$A$11:$A$17</c:f>
              <c:strCache>
                <c:ptCount val="7"/>
                <c:pt idx="0">
                  <c:v>Ventas </c:v>
                </c:pt>
                <c:pt idx="1">
                  <c:v>(-) Costo de ventas</c:v>
                </c:pt>
                <c:pt idx="2">
                  <c:v>Mantenimiento y reparación</c:v>
                </c:pt>
                <c:pt idx="3">
                  <c:v>Combustibles</c:v>
                </c:pt>
                <c:pt idx="4">
                  <c:v>Promocion y publicidad</c:v>
                </c:pt>
                <c:pt idx="5">
                  <c:v>Suministros y materiales</c:v>
                </c:pt>
                <c:pt idx="6">
                  <c:v>Pagos por otros bienes</c:v>
                </c:pt>
              </c:strCache>
            </c:strRef>
          </c:cat>
          <c:val>
            <c:numRef>
              <c:f>Hoja1!$B$11:$B$17</c:f>
              <c:numCache>
                <c:formatCode>0.00%</c:formatCode>
                <c:ptCount val="7"/>
                <c:pt idx="0">
                  <c:v>1.2122999999999999</c:v>
                </c:pt>
                <c:pt idx="1">
                  <c:v>1.5889</c:v>
                </c:pt>
                <c:pt idx="2">
                  <c:v>10.012</c:v>
                </c:pt>
                <c:pt idx="3">
                  <c:v>0.62819999999999998</c:v>
                </c:pt>
                <c:pt idx="4">
                  <c:v>0.94769999999999999</c:v>
                </c:pt>
                <c:pt idx="5">
                  <c:v>0.76539999999999997</c:v>
                </c:pt>
                <c:pt idx="6">
                  <c:v>0.47039999999999998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57842048"/>
        <c:axId val="157872512"/>
      </c:barChart>
      <c:catAx>
        <c:axId val="1578420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7872512"/>
        <c:crosses val="autoZero"/>
        <c:auto val="1"/>
        <c:lblAlgn val="ctr"/>
        <c:lblOffset val="100"/>
        <c:noMultiLvlLbl val="0"/>
      </c:catAx>
      <c:valAx>
        <c:axId val="15787251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578420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EC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Hoja1!$A$19:$A$22</c:f>
              <c:strCache>
                <c:ptCount val="4"/>
                <c:pt idx="0">
                  <c:v>Ingresos no operacionales</c:v>
                </c:pt>
                <c:pt idx="1">
                  <c:v>(-)15% Participación trabajadores</c:v>
                </c:pt>
                <c:pt idx="2">
                  <c:v>(-) Impuesto a la renta</c:v>
                </c:pt>
                <c:pt idx="3">
                  <c:v>Utilidad del ejercicio</c:v>
                </c:pt>
              </c:strCache>
            </c:strRef>
          </c:cat>
          <c:val>
            <c:numRef>
              <c:f>Hoja1!$B$19:$B$22</c:f>
              <c:numCache>
                <c:formatCode>0.00%</c:formatCode>
                <c:ptCount val="4"/>
                <c:pt idx="0">
                  <c:v>5.8262999999999998</c:v>
                </c:pt>
                <c:pt idx="1">
                  <c:v>2.6444999999999999</c:v>
                </c:pt>
                <c:pt idx="2">
                  <c:v>2.6444999999999999</c:v>
                </c:pt>
                <c:pt idx="3">
                  <c:v>2.6930999999999998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3486336"/>
        <c:axId val="163488128"/>
      </c:barChart>
      <c:catAx>
        <c:axId val="1634863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3488128"/>
        <c:crosses val="autoZero"/>
        <c:auto val="1"/>
        <c:lblAlgn val="ctr"/>
        <c:lblOffset val="100"/>
        <c:noMultiLvlLbl val="0"/>
      </c:catAx>
      <c:valAx>
        <c:axId val="163488128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63486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s-EC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ESTRUCTURA OPERATIVA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Hoja2!$A$1:$A$3</c:f>
              <c:strCache>
                <c:ptCount val="3"/>
                <c:pt idx="0">
                  <c:v>Ventas </c:v>
                </c:pt>
                <c:pt idx="1">
                  <c:v>(-) Costo de ventas</c:v>
                </c:pt>
                <c:pt idx="2">
                  <c:v>Gastos ventas</c:v>
                </c:pt>
              </c:strCache>
            </c:strRef>
          </c:cat>
          <c:val>
            <c:numRef>
              <c:f>Hoja2!$B$1:$B$3</c:f>
              <c:numCache>
                <c:formatCode>0.00%</c:formatCode>
                <c:ptCount val="3"/>
                <c:pt idx="0">
                  <c:v>1.2193000000000001</c:v>
                </c:pt>
                <c:pt idx="1">
                  <c:v>1.5889</c:v>
                </c:pt>
                <c:pt idx="2">
                  <c:v>0.63539999999999996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3579008"/>
        <c:axId val="163580544"/>
      </c:barChart>
      <c:catAx>
        <c:axId val="163579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163580544"/>
        <c:crosses val="autoZero"/>
        <c:auto val="1"/>
        <c:lblAlgn val="ctr"/>
        <c:lblOffset val="100"/>
        <c:noMultiLvlLbl val="0"/>
      </c:catAx>
      <c:valAx>
        <c:axId val="16358054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635790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C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C"/>
              <a:t>ESTRUCTURA</a:t>
            </a:r>
            <a:r>
              <a:rPr lang="es-EC" baseline="0"/>
              <a:t> FINANCIERA</a:t>
            </a:r>
            <a:endParaRPr lang="es-EC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Hoja2!$H$1:$H$4</c:f>
              <c:strCache>
                <c:ptCount val="4"/>
                <c:pt idx="0">
                  <c:v>Ingresos no operacionales</c:v>
                </c:pt>
                <c:pt idx="1">
                  <c:v>(-)15% Participación trabajadores</c:v>
                </c:pt>
                <c:pt idx="2">
                  <c:v>(-) Impuesto a la renta</c:v>
                </c:pt>
                <c:pt idx="3">
                  <c:v>Utilidad del ejercicio</c:v>
                </c:pt>
              </c:strCache>
            </c:strRef>
          </c:cat>
          <c:val>
            <c:numRef>
              <c:f>Hoja2!$I$1:$I$4</c:f>
              <c:numCache>
                <c:formatCode>0.00%</c:formatCode>
                <c:ptCount val="4"/>
                <c:pt idx="0">
                  <c:v>5.8262999999999998</c:v>
                </c:pt>
                <c:pt idx="1">
                  <c:v>2.6444999999999999</c:v>
                </c:pt>
                <c:pt idx="2">
                  <c:v>2.6930999999999998</c:v>
                </c:pt>
                <c:pt idx="3">
                  <c:v>2.6930999999999998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63617792"/>
        <c:axId val="163640064"/>
      </c:barChart>
      <c:catAx>
        <c:axId val="1636177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63640064"/>
        <c:crosses val="autoZero"/>
        <c:auto val="1"/>
        <c:lblAlgn val="ctr"/>
        <c:lblOffset val="100"/>
        <c:noMultiLvlLbl val="0"/>
      </c:catAx>
      <c:valAx>
        <c:axId val="163640064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63617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FDB16B-616A-4685-A215-36794D021BE6}" type="datetimeFigureOut">
              <a:rPr lang="es-EC" smtClean="0"/>
              <a:t>25/02/2013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8BF601-4071-4A7B-995B-7C6143D07927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62250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BF601-4071-4A7B-995B-7C6143D07927}" type="slidenum">
              <a:rPr lang="es-EC" smtClean="0"/>
              <a:t>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69039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8BF601-4071-4A7B-995B-7C6143D07927}" type="slidenum">
              <a:rPr lang="es-EC" smtClean="0"/>
              <a:t>14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348250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ADDEEF4-3D66-48A0-863E-C466EF2CADE2}" type="datetimeFigureOut">
              <a:rPr lang="es-MX" smtClean="0"/>
              <a:t>25/02/2013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F54CAD9-FD1F-4821-B5B9-A85D2CAA53B8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40466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400" dirty="0" smtClean="0">
                <a:latin typeface="Times New Roman" pitchFamily="18" charset="0"/>
                <a:cs typeface="Times New Roman" pitchFamily="18" charset="0"/>
              </a:rPr>
              <a:t>Universidad Regional Autónoma de los Andes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2400" dirty="0" smtClean="0">
                <a:latin typeface="Times New Roman" pitchFamily="18" charset="0"/>
                <a:cs typeface="Times New Roman" pitchFamily="18" charset="0"/>
              </a:rPr>
            </a:br>
            <a:endParaRPr lang="es-E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C" sz="2400" dirty="0" smtClean="0">
                <a:latin typeface="Times New Roman" pitchFamily="18" charset="0"/>
                <a:cs typeface="Times New Roman" pitchFamily="18" charset="0"/>
              </a:rPr>
              <a:t>“UNIANDES”</a:t>
            </a:r>
            <a:endParaRPr lang="es-MX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magen" descr="Uniande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34" y="1268760"/>
            <a:ext cx="2048034" cy="2046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Rectángulo"/>
          <p:cNvSpPr/>
          <p:nvPr/>
        </p:nvSpPr>
        <p:spPr>
          <a:xfrm>
            <a:off x="2474153" y="1988840"/>
            <a:ext cx="52565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QUINTO CONTABILIDAD Y AUDITORÍA</a:t>
            </a:r>
          </a:p>
          <a:p>
            <a:pPr algn="ctr"/>
            <a:endParaRPr lang="es-ES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ASIGNATURA :finanzas</a:t>
            </a:r>
            <a:endParaRPr lang="es-ES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187624" y="3105835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TEMA: Método vertical y horizontal del Balance de Resultados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898068" y="4747659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NTEGRANTES: </a:t>
            </a:r>
          </a:p>
          <a:p>
            <a:pPr algn="ctr"/>
            <a:r>
              <a:rPr lang="es-E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CHUGA ANDREA</a:t>
            </a:r>
          </a:p>
          <a:p>
            <a:pPr algn="ctr"/>
            <a:r>
              <a:rPr lang="es-E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HUERA ANDREA</a:t>
            </a:r>
          </a:p>
          <a:p>
            <a:pPr algn="ctr"/>
            <a:r>
              <a:rPr lang="es-ES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MONTENEGRO PAOLA</a:t>
            </a:r>
            <a:endParaRPr lang="es-ES" sz="2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15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043608" y="476671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VARIACIÓN DE LA ESTRUCTURA FINANCIERA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4 Imagen" descr="x1pnp_rgmi5o51XAGFXpIs4DrJbCq7foLNGKr56hUkPLLQfXbIiRkeKBwYV1mPHq3VV9n8ii4YK0srRQS_NyFsRWNPv51scm1f9sOWc8ja9B7-82rxaJ5adg3G_njk02g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830" y="949052"/>
            <a:ext cx="1785950" cy="1000132"/>
          </a:xfrm>
          <a:prstGeom prst="rect">
            <a:avLst/>
          </a:prstGeom>
        </p:spPr>
      </p:pic>
      <p:graphicFrame>
        <p:nvGraphicFramePr>
          <p:cNvPr id="6" name="1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4184038"/>
              </p:ext>
            </p:extLst>
          </p:nvPr>
        </p:nvGraphicFramePr>
        <p:xfrm>
          <a:off x="611560" y="1844824"/>
          <a:ext cx="799288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47432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1043608" y="476671"/>
            <a:ext cx="73194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INFORME FINAL DEL BALANCE DE RESULTADOS DE LOS AÑOS 2010-2011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6 Imagen" descr="x1pnp_rgmi5o51XAGFXpIs4DrJbCq7foLNGKr56hUkPLLQfXbIiRkeKBwYV1mPHq3VV9n8ii4YK0srRQS_NyFsRWNPv51scm1f9sOWc8ja9B7-82rxaJ5adg3G_njk02g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9814"/>
            <a:ext cx="1785950" cy="1000132"/>
          </a:xfrm>
          <a:prstGeom prst="rect">
            <a:avLst/>
          </a:prstGeom>
        </p:spPr>
      </p:pic>
      <p:graphicFrame>
        <p:nvGraphicFramePr>
          <p:cNvPr id="8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487750"/>
              </p:ext>
            </p:extLst>
          </p:nvPr>
        </p:nvGraphicFramePr>
        <p:xfrm>
          <a:off x="0" y="1923221"/>
          <a:ext cx="4703347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7275284"/>
              </p:ext>
            </p:extLst>
          </p:nvPr>
        </p:nvGraphicFramePr>
        <p:xfrm>
          <a:off x="4572000" y="1923221"/>
          <a:ext cx="4752528" cy="4098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22077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6512511" cy="1143000"/>
          </a:xfrm>
        </p:spPr>
        <p:txBody>
          <a:bodyPr/>
          <a:lstStyle/>
          <a:p>
            <a:r>
              <a:rPr lang="es-EC" sz="6600" dirty="0" smtClean="0"/>
              <a:t>INDICADORES FINANCIEROS</a:t>
            </a:r>
            <a:endParaRPr lang="es-EC" sz="6600" dirty="0"/>
          </a:p>
        </p:txBody>
      </p:sp>
      <p:pic>
        <p:nvPicPr>
          <p:cNvPr id="1026" name="Picture 2" descr="https://encrypted-tbn0.gstatic.com/images?q=tbn:ANd9GcTKTP7qk5vwPi-fmLfsBUQi52pog7vP-dCXgl64y1hKGns27PSXx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34" y="3356992"/>
            <a:ext cx="3094098" cy="3094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927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35941" y="260648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INDICADORES DE LIQUIDEZ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060831"/>
              </p:ext>
            </p:extLst>
          </p:nvPr>
        </p:nvGraphicFramePr>
        <p:xfrm>
          <a:off x="611560" y="980728"/>
          <a:ext cx="7743861" cy="111442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581287"/>
                <a:gridCol w="2581287"/>
                <a:gridCol w="2581287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RAZÓN CORRIENTE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AÑO 2010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RC=AC/PC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1,41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 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ACTIVOS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30739,25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1662,91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PASIVOS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21798,3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1671,17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79346"/>
              </p:ext>
            </p:extLst>
          </p:nvPr>
        </p:nvGraphicFramePr>
        <p:xfrm>
          <a:off x="683568" y="2708920"/>
          <a:ext cx="7671852" cy="15601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7284"/>
                <a:gridCol w="2557284"/>
                <a:gridCol w="2557284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PRUEBA ÁCIDA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AÑO 2010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PA=AC-(Ex+Re)/PC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1,2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ACTIVOS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30739,25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1662,91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EXIGIBLES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4505,74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REALIZABLES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PASIVOS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21798,3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1671,17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448380"/>
              </p:ext>
            </p:extLst>
          </p:nvPr>
        </p:nvGraphicFramePr>
        <p:xfrm>
          <a:off x="683568" y="4509120"/>
          <a:ext cx="7599843" cy="1728191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533281"/>
                <a:gridCol w="2533281"/>
                <a:gridCol w="2533281"/>
              </a:tblGrid>
              <a:tr h="650318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CAPITAL DE TRABAJO O FONDO DE MANIOBRA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9291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8940,95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-8,26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9291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ACTIVOS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30739,25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1662,91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59291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PASIVOS CORRIENTES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21798,3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1671,17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3787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35941" y="260648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INDICADORES DE ROTACIÓN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236180"/>
              </p:ext>
            </p:extLst>
          </p:nvPr>
        </p:nvGraphicFramePr>
        <p:xfrm>
          <a:off x="971600" y="827046"/>
          <a:ext cx="7272807" cy="1521835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424269"/>
                <a:gridCol w="2424269"/>
                <a:gridCol w="2424269"/>
              </a:tblGrid>
              <a:tr h="572665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ROTACIÓN DE CARTERA DE CRÉDITOS ANUAL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639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 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28,98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-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639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INGRESOS OPERATIVOS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131901,33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59434,93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639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CUENTAS POR COBRAR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4551,25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536769"/>
              </p:ext>
            </p:extLst>
          </p:nvPr>
        </p:nvGraphicFramePr>
        <p:xfrm>
          <a:off x="1035940" y="2894011"/>
          <a:ext cx="7208469" cy="197514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402823"/>
                <a:gridCol w="2402823"/>
                <a:gridCol w="2402823"/>
              </a:tblGrid>
              <a:tr h="49378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ROTACIÓN DE PAGOS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378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 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0,89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4,49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378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COMPRAS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19417,1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7500,15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9378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CUENTAS POR PAGAR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21793,3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1671,17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99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43608" y="188640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INDICADORES DE ENDEUDAMIENTO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501914"/>
              </p:ext>
            </p:extLst>
          </p:nvPr>
        </p:nvGraphicFramePr>
        <p:xfrm>
          <a:off x="611558" y="980728"/>
          <a:ext cx="7751529" cy="151216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583843"/>
                <a:gridCol w="2583843"/>
                <a:gridCol w="2583843"/>
              </a:tblGrid>
              <a:tr h="569028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ENDEUDAMIENTO SOBRE EL ACTIVO TOTAL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2010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438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 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30,79%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5,27%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438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PASIVO TOTAL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21798,3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1671,17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438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ACTIVO TOTAL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70807,92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31685,94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125042"/>
              </p:ext>
            </p:extLst>
          </p:nvPr>
        </p:nvGraphicFramePr>
        <p:xfrm>
          <a:off x="611560" y="2996951"/>
          <a:ext cx="7751526" cy="23042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3842"/>
                <a:gridCol w="2583842"/>
                <a:gridCol w="2583842"/>
              </a:tblGrid>
              <a:tr h="8670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ENDEUDAMIENTO SOBRE EL PATRIMONIO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2010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9055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 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44,48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5,57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9055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PASIVO TOTAL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21798,3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1671,17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79055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PATRIMONIO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49009,62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30014,77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3061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43608" y="188640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INDICADORES DE RENDIMIENTO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976761"/>
              </p:ext>
            </p:extLst>
          </p:nvPr>
        </p:nvGraphicFramePr>
        <p:xfrm>
          <a:off x="1043608" y="908720"/>
          <a:ext cx="7200798" cy="1246335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2400266"/>
                <a:gridCol w="2400266"/>
                <a:gridCol w="2400266"/>
              </a:tblGrid>
              <a:tr h="27003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RENDIMIENTO SOBRE LA INVERSIÓN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AÑO 2010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03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22,52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107,12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03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UTILIDAD NETA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15946,53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33943,55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030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ACTIVO TOTAL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70807,92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31685,94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901380"/>
              </p:ext>
            </p:extLst>
          </p:nvPr>
        </p:nvGraphicFramePr>
        <p:xfrm>
          <a:off x="1043608" y="2564904"/>
          <a:ext cx="7200800" cy="1584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65081"/>
                <a:gridCol w="3105557"/>
                <a:gridCol w="1365081"/>
                <a:gridCol w="1365081"/>
              </a:tblGrid>
              <a:tr h="3960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RENDIMIENTO SOBRE EL PATRIMONIO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AÑO 2010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044">
                <a:tc>
                  <a:txBody>
                    <a:bodyPr/>
                    <a:lstStyle/>
                    <a:p>
                      <a:pPr algn="l" fontAlgn="b"/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32,54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113,09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0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UTILIDAD NETA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15946,53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33943,55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044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PATRIMONIO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49009,62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30014,77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514874"/>
              </p:ext>
            </p:extLst>
          </p:nvPr>
        </p:nvGraphicFramePr>
        <p:xfrm>
          <a:off x="1043608" y="4725144"/>
          <a:ext cx="7200801" cy="151216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2400267"/>
                <a:gridCol w="2400267"/>
                <a:gridCol w="2400267"/>
              </a:tblGrid>
              <a:tr h="37804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MARGEN DE UTILIDAD BRUTA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AÑO 2010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AÑO 2011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04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 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189,26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45,91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04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UTILIDAD BRUTA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112484,23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60549,45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8042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INGRESOS OPERATIVOS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>
                          <a:effectLst/>
                        </a:rPr>
                        <a:t>59434,93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400" u="none" strike="noStrike" dirty="0">
                          <a:effectLst/>
                        </a:rPr>
                        <a:t>131901,33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287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097389"/>
              </p:ext>
            </p:extLst>
          </p:nvPr>
        </p:nvGraphicFramePr>
        <p:xfrm>
          <a:off x="971599" y="1196752"/>
          <a:ext cx="7560840" cy="19017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302434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MARGEN DE UTILIDAD OPERATIVA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2011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9,19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11,94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Utilidad Operacional               x 100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5463,19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15742,63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2434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Ingresos Operativos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59434,93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131901,33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4 Rectángulo"/>
          <p:cNvSpPr/>
          <p:nvPr/>
        </p:nvSpPr>
        <p:spPr>
          <a:xfrm>
            <a:off x="1043608" y="188640"/>
            <a:ext cx="731947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INDICADORES DE RENDIMIENTO</a:t>
            </a:r>
            <a:r>
              <a:rPr lang="es-EC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7027725"/>
              </p:ext>
            </p:extLst>
          </p:nvPr>
        </p:nvGraphicFramePr>
        <p:xfrm>
          <a:off x="994934" y="3717032"/>
          <a:ext cx="7465497" cy="15121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8499"/>
                <a:gridCol w="2488499"/>
                <a:gridCol w="2488499"/>
              </a:tblGrid>
              <a:tr h="340564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MARGEN DE UTILIDAD NETA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2011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7507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 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7,26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12,09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6589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 dirty="0">
                          <a:effectLst/>
                        </a:rPr>
                        <a:t>Utilidad Neta                              x100</a:t>
                      </a:r>
                      <a:endParaRPr lang="es-EC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4.317,91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15946,53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7507">
                <a:tc>
                  <a:txBody>
                    <a:bodyPr/>
                    <a:lstStyle/>
                    <a:p>
                      <a:pPr algn="l" fontAlgn="b"/>
                      <a:r>
                        <a:rPr lang="es-EC" sz="1400" u="none" strike="noStrike">
                          <a:effectLst/>
                        </a:rPr>
                        <a:t>Ingresos Operativos</a:t>
                      </a:r>
                      <a:endParaRPr lang="es-EC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59434,93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131901,33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8890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43608" y="188640"/>
            <a:ext cx="731947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</a:t>
            </a:r>
            <a:r>
              <a:rPr lang="es-EC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INDICES </a:t>
            </a:r>
            <a:r>
              <a:rPr lang="es-EC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	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463098"/>
              </p:ext>
            </p:extLst>
          </p:nvPr>
        </p:nvGraphicFramePr>
        <p:xfrm>
          <a:off x="922927" y="1268760"/>
          <a:ext cx="7560840" cy="1728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20280"/>
                <a:gridCol w="2520280"/>
                <a:gridCol w="2520280"/>
              </a:tblGrid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INDICE DE EFICIENCIA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2011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0,3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0,3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Gastos Administrativos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17.629,50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17.629,50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Ingresos Totales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59434,93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59434,93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79249"/>
              </p:ext>
            </p:extLst>
          </p:nvPr>
        </p:nvGraphicFramePr>
        <p:xfrm>
          <a:off x="971600" y="3789040"/>
          <a:ext cx="7463493" cy="1800200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2487831"/>
                <a:gridCol w="2487831"/>
                <a:gridCol w="2487831"/>
              </a:tblGrid>
              <a:tr h="45005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INDICE DE SOLVENCIA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AÑO 2010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AÑO 2011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05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 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18,96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3,25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05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ACTIVO TOTAL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31685,94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70807,92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5005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>
                          <a:effectLst/>
                        </a:rPr>
                        <a:t>PASIVO TOTAL</a:t>
                      </a:r>
                      <a:endParaRPr lang="es-EC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1671,17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21.798,30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09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47664" y="188640"/>
            <a:ext cx="6512511" cy="720080"/>
          </a:xfrm>
        </p:spPr>
        <p:txBody>
          <a:bodyPr/>
          <a:lstStyle/>
          <a:p>
            <a:pPr algn="ctr"/>
            <a:r>
              <a:rPr lang="es-EC" dirty="0" smtClean="0"/>
              <a:t>RESUMEN</a:t>
            </a:r>
            <a:endParaRPr lang="es-EC" dirty="0"/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566522"/>
              </p:ext>
            </p:extLst>
          </p:nvPr>
        </p:nvGraphicFramePr>
        <p:xfrm>
          <a:off x="323528" y="908719"/>
          <a:ext cx="8640960" cy="56166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224"/>
                <a:gridCol w="2736304"/>
                <a:gridCol w="792088"/>
                <a:gridCol w="720080"/>
                <a:gridCol w="720080"/>
                <a:gridCol w="1656184"/>
              </a:tblGrid>
              <a:tr h="716788"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</a:rPr>
                        <a:t>RAZONES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</a:rPr>
                        <a:t>FORMULA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u="none" strike="noStrike" dirty="0">
                          <a:effectLst/>
                        </a:rPr>
                        <a:t>RESULTADO 2010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u="none" strike="noStrike" dirty="0">
                          <a:effectLst/>
                        </a:rPr>
                        <a:t>RESULTADO 2011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100" u="none" strike="noStrike" dirty="0">
                          <a:effectLst/>
                        </a:rPr>
                        <a:t>VARIACION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u="none" strike="noStrike" dirty="0">
                          <a:effectLst/>
                        </a:rPr>
                        <a:t>CONDICIÓN</a:t>
                      </a:r>
                      <a:endParaRPr lang="es-EC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RAZÓN CORRIENTE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 dirty="0">
                          <a:effectLst/>
                        </a:rPr>
                        <a:t>RC=AC/PC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1,41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41,72%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Muy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PRUEBA ÁCIDA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 dirty="0">
                          <a:effectLst/>
                        </a:rPr>
                        <a:t>PA=AC-(</a:t>
                      </a:r>
                      <a:r>
                        <a:rPr lang="es-EC" sz="1000" u="none" strike="noStrike" dirty="0" err="1">
                          <a:effectLst/>
                        </a:rPr>
                        <a:t>Ex+Re</a:t>
                      </a:r>
                      <a:r>
                        <a:rPr lang="es-EC" sz="1000" u="none" strike="noStrike" dirty="0">
                          <a:effectLst/>
                        </a:rPr>
                        <a:t>)/PC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1,2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20,94%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CAPITAL DE TRABAJO O FONDO DE MANIOBRA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 dirty="0">
                          <a:effectLst/>
                        </a:rPr>
                        <a:t>AC-PC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8940,95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-8,26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-1.083,44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Nada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ROTACIÓN DE PAGOS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COMPRAS/ CXPAGAR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0,89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4,49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-0,80%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ENDEUDAMIENTO SOBRE EL ACTIVO TOTAL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 dirty="0">
                          <a:effectLst/>
                        </a:rPr>
                        <a:t>PT/ACT *100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30,79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5,27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4,84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Nada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RENDIMIENTO SOBRE EL PATRIMONIO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UTILIDAD NETA/PATRIMONIO *100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32,54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113,09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-0,71%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Nada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MARGEN DE UTILIDAD BRUTA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UTILIDAD BRUTA/ ING.OPERATIVOS *100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189,26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45,91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-0,79%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Poco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716788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MARGEN DE UTILIDAD OPERATIVA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UTILIDAD OPERACIONAL/ ING OPERATIVOS  *100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9,19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11,94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0,3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MARGEN DE UTILIDAD NETA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UTILIDAD NETA/ING OPERATIVOS  *100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7,26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12,09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0,66%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716788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INDICE DE EFICIENCIA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GASTOS ADMINISTRATIVOS/INGRESOSO TOTALES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0,3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0,3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 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Poco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  <a:tr h="385140"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>
                          <a:effectLst/>
                        </a:rPr>
                        <a:t>INDICE DE SOLVENCIA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000" u="none" strike="noStrike" dirty="0">
                          <a:effectLst/>
                        </a:rPr>
                        <a:t>ACTIVO TOTAL/PASIVO TOTAL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>
                          <a:effectLst/>
                        </a:rPr>
                        <a:t>18,96</a:t>
                      </a:r>
                      <a:endParaRPr lang="es-EC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3,25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-0,83%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000" u="none" strike="noStrike" dirty="0">
                          <a:effectLst/>
                        </a:rPr>
                        <a:t>Poco satisfactorio</a:t>
                      </a:r>
                      <a:endParaRPr lang="es-EC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890" marR="5890" marT="589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325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347864" y="692696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OBJETIVOS</a:t>
            </a:r>
            <a:endParaRPr lang="es-MX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67544" y="1772816"/>
            <a:ext cx="83529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_tradnl" sz="2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OBJETIVO </a:t>
            </a:r>
            <a:r>
              <a:rPr lang="es-ES_tradnl" sz="28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GENERAL</a:t>
            </a:r>
          </a:p>
          <a:p>
            <a:endParaRPr lang="es-ES_tradnl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s-ES_tradnl" sz="3200" dirty="0" smtClean="0">
                <a:latin typeface="Times New Roman" pitchFamily="18" charset="0"/>
                <a:cs typeface="Times New Roman" pitchFamily="18" charset="0"/>
              </a:rPr>
              <a:t>″Exponer a los compañeros de clase sobre la elaboración del análisis del método vertical y horizontal del balance de resultados .″</a:t>
            </a:r>
            <a:endParaRPr lang="es-EC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5 Imagen" descr="241butterflyheartct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0031" y="5591326"/>
            <a:ext cx="1203834" cy="1120368"/>
          </a:xfrm>
          <a:prstGeom prst="rect">
            <a:avLst/>
          </a:prstGeom>
        </p:spPr>
      </p:pic>
      <p:pic>
        <p:nvPicPr>
          <p:cNvPr id="7" name="6 Imagen" descr="241butterflyheartct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16638" y="517232"/>
            <a:ext cx="1203834" cy="1120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2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ceccontadores.mex.tl/imagesnew2/0/0/0/0/1/0/0/5/5/1/CEC_AUDITOR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7416824" cy="5708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07732" y="908720"/>
            <a:ext cx="6512511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C" sz="8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GRACIAS POR SU ATENCIÓN</a:t>
            </a:r>
            <a:endParaRPr lang="es-EC" sz="8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563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835696" y="336908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3600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OBJETIVOS ESPECIFICOS</a:t>
            </a:r>
            <a:endParaRPr lang="es-MX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79512" y="1267019"/>
            <a:ext cx="871296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 Recopilar información de la actividad principal de la escuela de Conducarchi.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Analizar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la información </a:t>
            </a: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recopilada.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Dar a conocer lo interpretado sobre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el tema.</a:t>
            </a:r>
          </a:p>
          <a:p>
            <a:pPr algn="just"/>
            <a:endParaRPr lang="es-EC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5 Imagen" descr="63ui0ku6sv1cn1xp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87" y="495846"/>
            <a:ext cx="1000132" cy="1021594"/>
          </a:xfrm>
          <a:prstGeom prst="rect">
            <a:avLst/>
          </a:prstGeom>
        </p:spPr>
      </p:pic>
      <p:pic>
        <p:nvPicPr>
          <p:cNvPr id="7" name="6 Imagen" descr="63ui0ku6sv1cn1xp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5434426"/>
            <a:ext cx="1000132" cy="102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3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t0.gstatic.com/images?q=tbn:ANd9GcRRFW5CTNAClWZ3JgmJndVpnPEveMPUVugGerxSPSUks_PvtQYaY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1345">
            <a:off x="3089785" y="3263067"/>
            <a:ext cx="1909368" cy="27117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755576" y="764704"/>
            <a:ext cx="6512511" cy="1143000"/>
          </a:xfrm>
        </p:spPr>
        <p:txBody>
          <a:bodyPr/>
          <a:lstStyle/>
          <a:p>
            <a:r>
              <a:rPr lang="es-EC" dirty="0" smtClean="0"/>
              <a:t>ANÁLISIS VERTICAL DEL BALANCE DE RESULTADOS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314190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x1pnp_rgmi5o51XAGFXpIs4DrJbCq7foLNGKr56hUkPLLQfXbIiRkeKBwYV1mPHq3VV9n8ii4YK0srRQS_NyFsRWNPv51scm1f9sOWc8ja9B7-82rxaJ5adg3G_njk02g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48"/>
            <a:ext cx="1785950" cy="1000132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1691680" y="476671"/>
            <a:ext cx="71034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ESTRUCTURA</a:t>
            </a:r>
            <a:r>
              <a:rPr lang="es-ES" sz="4000" b="1" dirty="0" smtClean="0">
                <a:ln/>
                <a:solidFill>
                  <a:schemeClr val="accent3"/>
                </a:solidFill>
              </a:rPr>
              <a:t> OPERATIVA</a:t>
            </a:r>
            <a:endParaRPr lang="es-ES" sz="4000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9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5248343"/>
              </p:ext>
            </p:extLst>
          </p:nvPr>
        </p:nvGraphicFramePr>
        <p:xfrm>
          <a:off x="481720" y="1294613"/>
          <a:ext cx="828092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12486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52600" y="673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77938" y="7270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7 Imagen" descr="x1pnp_rgmi5o51XAGFXpIs4DrJbCq7foLNGKr56hUkPLLQfXbIiRkeKBwYV1mPHq3VV9n8ii4YK0srRQS_NyFsRWNPv51scm1f9sOWc8ja9B7-82rxaJ5adg3G_njk02gr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27075"/>
            <a:ext cx="1785950" cy="1000132"/>
          </a:xfrm>
          <a:prstGeom prst="rect">
            <a:avLst/>
          </a:prstGeom>
        </p:spPr>
      </p:pic>
      <p:sp>
        <p:nvSpPr>
          <p:cNvPr id="9" name="8 Rectángulo"/>
          <p:cNvSpPr/>
          <p:nvPr/>
        </p:nvSpPr>
        <p:spPr>
          <a:xfrm>
            <a:off x="1691680" y="476671"/>
            <a:ext cx="71034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ESTRUCTURA</a:t>
            </a:r>
            <a:r>
              <a:rPr lang="es-ES" sz="4000" b="1" dirty="0" smtClean="0">
                <a:ln/>
                <a:solidFill>
                  <a:schemeClr val="accent3"/>
                </a:solidFill>
              </a:rPr>
              <a:t> FINANCIERA</a:t>
            </a:r>
            <a:endParaRPr lang="es-ES" sz="4000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11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9071163"/>
              </p:ext>
            </p:extLst>
          </p:nvPr>
        </p:nvGraphicFramePr>
        <p:xfrm>
          <a:off x="539552" y="1700808"/>
          <a:ext cx="8003461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791172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59632" y="476671"/>
            <a:ext cx="710345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4000" b="1" dirty="0" smtClean="0">
                <a:ln/>
                <a:solidFill>
                  <a:schemeClr val="accent3"/>
                </a:solidFill>
              </a:rPr>
              <a:t>INFORME FINAL</a:t>
            </a:r>
            <a:endParaRPr lang="es-ES" sz="4000" b="1" dirty="0">
              <a:ln/>
              <a:solidFill>
                <a:schemeClr val="accent3"/>
              </a:solidFill>
            </a:endParaRPr>
          </a:p>
        </p:txBody>
      </p:sp>
      <p:graphicFrame>
        <p:nvGraphicFramePr>
          <p:cNvPr id="7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3601634"/>
              </p:ext>
            </p:extLst>
          </p:nvPr>
        </p:nvGraphicFramePr>
        <p:xfrm>
          <a:off x="107504" y="1412776"/>
          <a:ext cx="45720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10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2162791"/>
              </p:ext>
            </p:extLst>
          </p:nvPr>
        </p:nvGraphicFramePr>
        <p:xfrm>
          <a:off x="4804341" y="1412776"/>
          <a:ext cx="4572000" cy="3607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0760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908720"/>
            <a:ext cx="7488832" cy="3024336"/>
          </a:xfrm>
        </p:spPr>
        <p:txBody>
          <a:bodyPr/>
          <a:lstStyle/>
          <a:p>
            <a:r>
              <a:rPr lang="es-EC" sz="4400" dirty="0" smtClean="0"/>
              <a:t>ANÁLISIS HORIZONTAL DEL BALANCE DE RESULTADOS</a:t>
            </a:r>
            <a:endParaRPr lang="es-EC" sz="4400" dirty="0"/>
          </a:p>
        </p:txBody>
      </p:sp>
      <p:pic>
        <p:nvPicPr>
          <p:cNvPr id="4" name="Picture 2" descr="http://direccionestrategica.itam.mx/wp-content/uploads/2010/09/normasINTdeAUDITOR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80928"/>
            <a:ext cx="5210175" cy="2771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39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43000" y="9032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6 Imagen" descr="x1pnp_rgmi5o51XAGFXpIs4DrJbCq7foLNGKr56hUkPLLQfXbIiRkeKBwYV1mPHq3VV9n8ii4YK0srRQS_NyFsRWNPv51scm1f9sOWc8ja9B7-82rxaJ5adg3G_njk02grM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5" y="931726"/>
            <a:ext cx="1785950" cy="1000132"/>
          </a:xfrm>
          <a:prstGeom prst="rect">
            <a:avLst/>
          </a:prstGeom>
        </p:spPr>
      </p:pic>
      <p:sp>
        <p:nvSpPr>
          <p:cNvPr id="8" name="7 Rectángulo"/>
          <p:cNvSpPr/>
          <p:nvPr/>
        </p:nvSpPr>
        <p:spPr>
          <a:xfrm>
            <a:off x="1259632" y="476671"/>
            <a:ext cx="710345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VARIACIÓN DE LA ESTRUCTURA OPERATIVA</a:t>
            </a:r>
            <a:endParaRPr lang="es-E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9" name="1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4737243"/>
              </p:ext>
            </p:extLst>
          </p:nvPr>
        </p:nvGraphicFramePr>
        <p:xfrm>
          <a:off x="395536" y="1184557"/>
          <a:ext cx="8424936" cy="51967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3647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318</TotalTime>
  <Words>584</Words>
  <Application>Microsoft Office PowerPoint</Application>
  <PresentationFormat>Presentación en pantalla (4:3)</PresentationFormat>
  <Paragraphs>297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1" baseType="lpstr">
      <vt:lpstr>Transmisión de listas</vt:lpstr>
      <vt:lpstr>Presentación de PowerPoint</vt:lpstr>
      <vt:lpstr>Presentación de PowerPoint</vt:lpstr>
      <vt:lpstr>Presentación de PowerPoint</vt:lpstr>
      <vt:lpstr>ANÁLISIS VERTICAL DEL BALANCE DE RESULTADOS</vt:lpstr>
      <vt:lpstr>Presentación de PowerPoint</vt:lpstr>
      <vt:lpstr>Presentación de PowerPoint</vt:lpstr>
      <vt:lpstr>Presentación de PowerPoint</vt:lpstr>
      <vt:lpstr>ANÁLISIS HORIZONTAL DEL BALANCE DE RESULTADOS</vt:lpstr>
      <vt:lpstr>Presentación de PowerPoint</vt:lpstr>
      <vt:lpstr>Presentación de PowerPoint</vt:lpstr>
      <vt:lpstr>Presentación de PowerPoint</vt:lpstr>
      <vt:lpstr>INDICADORES FINANCIEROS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RESUMEN</vt:lpstr>
      <vt:lpstr>GRACIAS POR SU ATENCIÓN</vt:lpstr>
    </vt:vector>
  </TitlesOfParts>
  <Company>Peruxxoft™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XP BlackCrystal™ v8</dc:creator>
  <cp:lastModifiedBy>User</cp:lastModifiedBy>
  <cp:revision>25</cp:revision>
  <dcterms:created xsi:type="dcterms:W3CDTF">2012-11-04T22:09:06Z</dcterms:created>
  <dcterms:modified xsi:type="dcterms:W3CDTF">2013-02-26T00:59:41Z</dcterms:modified>
</cp:coreProperties>
</file>